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5" r:id="rId1"/>
  </p:sldMasterIdLst>
  <p:notesMasterIdLst>
    <p:notesMasterId r:id="rId19"/>
  </p:notesMasterIdLst>
  <p:handoutMasterIdLst>
    <p:handoutMasterId r:id="rId20"/>
  </p:handoutMasterIdLst>
  <p:sldIdLst>
    <p:sldId id="256" r:id="rId2"/>
    <p:sldId id="351" r:id="rId3"/>
    <p:sldId id="370" r:id="rId4"/>
    <p:sldId id="352" r:id="rId5"/>
    <p:sldId id="353" r:id="rId6"/>
    <p:sldId id="354" r:id="rId7"/>
    <p:sldId id="369" r:id="rId8"/>
    <p:sldId id="355" r:id="rId9"/>
    <p:sldId id="356" r:id="rId10"/>
    <p:sldId id="357" r:id="rId11"/>
    <p:sldId id="358" r:id="rId12"/>
    <p:sldId id="360" r:id="rId13"/>
    <p:sldId id="361" r:id="rId14"/>
    <p:sldId id="362" r:id="rId15"/>
    <p:sldId id="363" r:id="rId16"/>
    <p:sldId id="364" r:id="rId17"/>
    <p:sldId id="366" r:id="rId18"/>
  </p:sldIdLst>
  <p:sldSz cx="9144000" cy="6858000" type="screen4x3"/>
  <p:notesSz cx="7315200" cy="9601200"/>
  <p:defaultTextStyle>
    <a:defPPr>
      <a:defRPr lang="en-GB"/>
    </a:defPPr>
    <a:lvl1pPr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1pPr>
    <a:lvl2pPr marL="4572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2pPr>
    <a:lvl3pPr marL="9144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3pPr>
    <a:lvl4pPr marL="13716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4pPr>
    <a:lvl5pPr marL="18288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mmo" initials="AMW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00"/>
    <a:srgbClr val="DDDDDD"/>
    <a:srgbClr val="66FF66"/>
    <a:srgbClr val="FF9933"/>
    <a:srgbClr val="2B57B0"/>
    <a:srgbClr val="BAE1FF"/>
    <a:srgbClr val="FC2704"/>
  </p:clrMru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8384" autoAdjust="0"/>
    <p:restoredTop sz="85481" autoAdjust="0"/>
  </p:normalViewPr>
  <p:slideViewPr>
    <p:cSldViewPr>
      <p:cViewPr varScale="1">
        <p:scale>
          <a:sx n="104" d="100"/>
          <a:sy n="104" d="100"/>
        </p:scale>
        <p:origin x="-102" y="-168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-784" y="-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25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23" tIns="48161" rIns="96323" bIns="48161" numCol="1" anchor="t" anchorCtr="0" compatLnSpc="1">
            <a:prstTxWarp prst="textNoShape">
              <a:avLst/>
            </a:prstTxWarp>
          </a:bodyPr>
          <a:lstStyle>
            <a:lvl1pPr defTabSz="473075" eaLnBrk="0" hangingPunct="0">
              <a:lnSpc>
                <a:spcPct val="67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23" tIns="48161" rIns="96323" bIns="48161" numCol="1" anchor="t" anchorCtr="0" compatLnSpc="1">
            <a:prstTxWarp prst="textNoShape">
              <a:avLst/>
            </a:prstTxWarp>
          </a:bodyPr>
          <a:lstStyle>
            <a:lvl1pPr algn="r" defTabSz="473075" eaLnBrk="0" hangingPunct="0">
              <a:lnSpc>
                <a:spcPct val="67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23" tIns="48161" rIns="96323" bIns="48161" numCol="1" anchor="b" anchorCtr="0" compatLnSpc="1">
            <a:prstTxWarp prst="textNoShape">
              <a:avLst/>
            </a:prstTxWarp>
          </a:bodyPr>
          <a:lstStyle>
            <a:lvl1pPr defTabSz="473075" eaLnBrk="0" hangingPunct="0">
              <a:lnSpc>
                <a:spcPct val="67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23" tIns="48161" rIns="96323" bIns="48161" numCol="1" anchor="b" anchorCtr="0" compatLnSpc="1">
            <a:prstTxWarp prst="textNoShape">
              <a:avLst/>
            </a:prstTxWarp>
          </a:bodyPr>
          <a:lstStyle>
            <a:lvl1pPr algn="r" defTabSz="473075" eaLnBrk="0" hangingPunct="0">
              <a:lnSpc>
                <a:spcPct val="67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8189EDD3-76BA-409E-B0E6-92621F9885B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4513" cy="12790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7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38825" cy="431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isspblog.logicalsecurity.com/2008/02/29/shon-harris-podcast-on-cissp-certification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isc2.org/" TargetMode="Externa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1219200" y="730250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40412" cy="431958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96323" tIns="48161" rIns="96323" bIns="48161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>
                <a:hlinkClick r:id="rId3"/>
              </a:rPr>
              <a:t>http://cisspblog.logicalsecurity.com/2008/02/29/shon-harris-podcast-on-cissp-certification/</a:t>
            </a:r>
            <a:endParaRPr lang="en-CA"/>
          </a:p>
          <a:p>
            <a:r>
              <a:rPr lang="en-CA"/>
              <a:t>10 minutes</a:t>
            </a:r>
          </a:p>
          <a:p>
            <a:pPr>
              <a:buFont typeface="Times New Roman" pitchFamily="18" charset="0"/>
              <a:buChar char="•"/>
            </a:pPr>
            <a:r>
              <a:rPr lang="en-CA"/>
              <a:t>real benefit is the STUDY for the certification – “holistic view of security”</a:t>
            </a:r>
          </a:p>
          <a:p>
            <a:pPr>
              <a:buFont typeface="Times New Roman" pitchFamily="18" charset="0"/>
              <a:buChar char="•"/>
            </a:pPr>
            <a:r>
              <a:rPr lang="en-CA"/>
              <a:t>Shon talks briefly about each of the 10 security domains</a:t>
            </a:r>
          </a:p>
          <a:p>
            <a:pPr>
              <a:buFont typeface="Times New Roman" pitchFamily="18" charset="0"/>
              <a:buChar char="•"/>
            </a:pPr>
            <a:r>
              <a:rPr lang="en-CA"/>
              <a:t>The exam is getting less US centric, a more global view</a:t>
            </a:r>
          </a:p>
          <a:p>
            <a:pPr>
              <a:buFont typeface="Times New Roman" pitchFamily="18" charset="0"/>
              <a:buChar char="•"/>
            </a:pPr>
            <a:r>
              <a:rPr lang="en-CA"/>
              <a:t>Different ways to prepare for an exam:  read, classroom, CBT, practise questions</a:t>
            </a:r>
          </a:p>
          <a:p>
            <a:pPr>
              <a:buFont typeface="Times New Roman" pitchFamily="18" charset="0"/>
              <a:buChar char="•"/>
            </a:pPr>
            <a:r>
              <a:rPr lang="en-CA"/>
              <a:t>Tips for test day</a:t>
            </a:r>
          </a:p>
          <a:p>
            <a:pPr>
              <a:buFont typeface="Times New Roman" pitchFamily="18" charset="0"/>
              <a:buChar char="•"/>
            </a:pPr>
            <a:r>
              <a:rPr lang="en-CA"/>
              <a:t>Does the CISSP expire?  120 CPEs every three years</a:t>
            </a:r>
          </a:p>
          <a:p>
            <a:pPr>
              <a:buFont typeface="Times New Roman" pitchFamily="18" charset="0"/>
              <a:buChar char="•"/>
            </a:pPr>
            <a:r>
              <a:rPr lang="en-CA"/>
              <a:t>How to register </a:t>
            </a:r>
            <a:r>
              <a:rPr lang="en-CA">
                <a:hlinkClick r:id="rId4"/>
              </a:rPr>
              <a:t>http://www.isc2.org</a:t>
            </a:r>
            <a:r>
              <a:rPr lang="en-CA"/>
              <a:t>  also need a sponsor, current resume</a:t>
            </a:r>
          </a:p>
          <a:p>
            <a:pPr>
              <a:buFont typeface="Times New Roman" pitchFamily="18" charset="0"/>
              <a:buChar char="•"/>
            </a:pPr>
            <a:r>
              <a:rPr lang="en-CA"/>
              <a:t>Value for channel partners</a:t>
            </a:r>
          </a:p>
          <a:p>
            <a:pPr>
              <a:buFont typeface="Times New Roman" pitchFamily="18" charset="0"/>
              <a:buChar char="•"/>
            </a:pPr>
            <a:r>
              <a:rPr lang="en-CA"/>
              <a:t>CISSP is more managerial.  There are other certifications that are more technical.</a:t>
            </a:r>
          </a:p>
          <a:p>
            <a:pPr>
              <a:buFont typeface="Times New Roman" pitchFamily="18" charset="0"/>
              <a:buChar char="•"/>
            </a:pPr>
            <a:endParaRPr lang="en-C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F4FC04-D704-4D90-A437-DFD6C03E3289}" type="datetime1">
              <a:rPr lang="en-US" smtClean="0"/>
              <a:pPr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Introduction and "Why be a CISSP?"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82779B-CB1C-470F-9EC8-4543BB5503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609600"/>
            <a:ext cx="20383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9626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AEE52F-46F9-466E-86B3-387E71FD2E2B}" type="datetime1">
              <a:rPr lang="en-US" smtClean="0"/>
              <a:pPr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Introduction and "Why be a CISSP?"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889B07-690A-4E61-A23A-318F4DA083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838" y="-26988"/>
            <a:ext cx="7559675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80772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786188"/>
            <a:ext cx="80772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25" y="-26988"/>
            <a:ext cx="7559675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447800"/>
            <a:ext cx="80772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867B-21A9-46F2-B5B6-009612ADDBE7}" type="datetime1">
              <a:rPr lang="en-US" smtClean="0"/>
              <a:pPr/>
              <a:t>1/12/2010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652683-1DA0-4231-9FA8-9F4A36E614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Introduction and "Why be a CISSP?"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-26988"/>
            <a:ext cx="7559675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0772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042988" y="6237288"/>
            <a:ext cx="6049962" cy="4238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Introduction and "Why be a CISSP?"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308850" y="6237288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2ED521BA-5B05-4000-8D1F-93BDDFAFAE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E75EC-E04A-426E-8FED-3B848B829DA8}" type="datetime1">
              <a:rPr lang="en-US" smtClean="0"/>
              <a:pPr/>
              <a:t>1/12/2010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652683-1DA0-4231-9FA8-9F4A36E614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Introduction and "Why be a CISSP?"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D032ED-2F90-45EA-A193-0D1FFF3F05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4000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981200"/>
            <a:ext cx="4000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41F52-AFB2-4D09-899C-61F92A6BF9E3}" type="datetime1">
              <a:rPr lang="en-US" smtClean="0"/>
              <a:pPr/>
              <a:t>1/12/2010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652683-1DA0-4231-9FA8-9F4A36E614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Introduction and "Why be a CISSP?"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C7753-AE6A-4251-AE57-F4FDF387A1EA}" type="datetime1">
              <a:rPr lang="en-US" smtClean="0"/>
              <a:pPr/>
              <a:t>1/12/2010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652683-1DA0-4231-9FA8-9F4A36E614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Introduction and "Why be a CISSP?"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EF3E5-417C-4744-BF1C-56BB6605CBF2}" type="datetime1">
              <a:rPr lang="en-US" smtClean="0"/>
              <a:pPr/>
              <a:t>1/12/2010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652683-1DA0-4231-9FA8-9F4A36E614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Introduction and "Why be a CISSP?"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E42ED0-2461-4791-91F7-B3491EE4190E}" type="datetime1">
              <a:rPr lang="en-US" smtClean="0"/>
              <a:pPr/>
              <a:t>1/12/2010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Introduction and "Why be a CISSP?"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36B8DE-68D0-44E3-AD9A-4ED90CA9C1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C0F14B-8E94-4606-8F96-663BE3CCC5A5}" type="datetime1">
              <a:rPr lang="en-US" smtClean="0"/>
              <a:pPr/>
              <a:t>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Introduction and "Why be a CISSP?"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84BF3-DD52-4E48-B825-25FC64E6B5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C1BD-2B36-41C4-B13A-0475A1D79448}" type="datetime1">
              <a:rPr lang="en-US" smtClean="0"/>
              <a:pPr/>
              <a:t>1/12/2010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652683-1DA0-4231-9FA8-9F4A36E614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Introduction and "Why be a CISSP?"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background2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8153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fld id="{3EFD70B2-BB5C-4079-999F-8AB16BC45D16}" type="datetime1">
              <a:rPr lang="en-US" smtClean="0"/>
              <a:pPr/>
              <a:t>1/12/2010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400800"/>
            <a:ext cx="411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Introduction and "Why be a CISSP?"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400800"/>
            <a:ext cx="457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1E652683-1DA0-4231-9FA8-9F4A36E614D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80" r:id="rId14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isspblog.logicalsecurity.com/2008/02/29/shon-harris-podcast-on-cissp-certification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sc2.org/cgi-bin/content.cgi?page=8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AnnMarie.Westgate@ryerson.ca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yerson.ca/accounts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y.ryerson.ca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90" name="Rectangle 8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21589" name="Rectangle 85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153400" cy="2605086"/>
          </a:xfrm>
        </p:spPr>
        <p:txBody>
          <a:bodyPr/>
          <a:lstStyle/>
          <a:p>
            <a:r>
              <a:rPr lang="en-GB" sz="3600" dirty="0" smtClean="0"/>
              <a:t>Introduction and </a:t>
            </a:r>
            <a:br>
              <a:rPr lang="en-GB" sz="3600" dirty="0" smtClean="0"/>
            </a:br>
            <a:r>
              <a:rPr lang="en-GB" sz="3600" dirty="0" smtClean="0"/>
              <a:t>Why be a CISSP? </a:t>
            </a:r>
            <a:endParaRPr lang="en-CA" sz="36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Why be a CISSP?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sz="2400"/>
              <a:t>Many reasons people choose to be a CISSP:</a:t>
            </a:r>
          </a:p>
          <a:p>
            <a:r>
              <a:rPr lang="en-CA" sz="2400"/>
              <a:t>Differentiator</a:t>
            </a:r>
          </a:p>
          <a:p>
            <a:pPr lvl="1"/>
            <a:r>
              <a:rPr lang="en-CA" sz="2000"/>
              <a:t>Looks good on a CV,  CISSPs are in demand</a:t>
            </a:r>
          </a:p>
          <a:p>
            <a:pPr lvl="1"/>
            <a:r>
              <a:rPr lang="en-CA" sz="2000"/>
              <a:t>You indicate you have measured up to a globally accepted professional and ethical standard </a:t>
            </a:r>
          </a:p>
          <a:p>
            <a:pPr lvl="1"/>
            <a:r>
              <a:rPr lang="en-CA" sz="2000"/>
              <a:t>You have recognition and acceptance as a career professional </a:t>
            </a:r>
          </a:p>
          <a:p>
            <a:pPr lvl="1"/>
            <a:r>
              <a:rPr lang="en-CA" sz="2000"/>
              <a:t>Your career opportunities are significantly enhanced </a:t>
            </a:r>
          </a:p>
          <a:p>
            <a:pPr lvl="1"/>
            <a:r>
              <a:rPr lang="en-CA" sz="2000"/>
              <a:t>You have demonstrated knowledge of and competence in the 10 domains of the information system security Common Body of Knowledge (CBK) </a:t>
            </a:r>
          </a:p>
          <a:p>
            <a:pPr lvl="1"/>
            <a:r>
              <a:rPr lang="en-CA" sz="2000"/>
              <a:t>You possess an internationally recognised credential.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652683-1DA0-4231-9FA8-9F4A36E614D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Introduction and "Why be a CISSP?"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Why be a CISSP?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CA" sz="2400" dirty="0"/>
              <a:t>Employers requires it</a:t>
            </a:r>
          </a:p>
          <a:p>
            <a:pPr lvl="1"/>
            <a:r>
              <a:rPr lang="en-CA" sz="2000" dirty="0"/>
              <a:t>CISSP certified employees give organizations a competitive edge</a:t>
            </a:r>
          </a:p>
          <a:p>
            <a:pPr lvl="1"/>
            <a:r>
              <a:rPr lang="en-CA" sz="2000" dirty="0"/>
              <a:t>Evidence of professionally qualified staff</a:t>
            </a:r>
          </a:p>
          <a:p>
            <a:pPr lvl="1"/>
            <a:r>
              <a:rPr lang="en-CA" sz="2000" dirty="0"/>
              <a:t>Commitment to security industry, because staff need to show CPEs</a:t>
            </a:r>
          </a:p>
          <a:p>
            <a:r>
              <a:rPr lang="en-CA" sz="2400" dirty="0"/>
              <a:t>Get recognition for what you already know, and what you are already doing,</a:t>
            </a:r>
          </a:p>
          <a:p>
            <a:r>
              <a:rPr lang="en-CA" sz="2400" dirty="0"/>
              <a:t>Great opportunity to broaden your knowledge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652683-1DA0-4231-9FA8-9F4A36E614D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Introduction and "Why be a CISSP?"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Recognition for what you know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sz="2400" i="1" dirty="0">
                <a:latin typeface="Times New Roman" pitchFamily="18" charset="0"/>
              </a:rPr>
              <a:t>Applicants must have a minimum of five years of direct full-time security professional work experience in two or more of the ten domains of the (ISC)² CISSP CBK .</a:t>
            </a:r>
          </a:p>
          <a:p>
            <a:pPr>
              <a:buNone/>
            </a:pPr>
            <a:r>
              <a:rPr lang="en-CA" sz="2400" i="1" dirty="0">
                <a:latin typeface="Times New Roman" pitchFamily="18" charset="0"/>
              </a:rPr>
              <a:t>One year waiver of the professional experience requirement for education. </a:t>
            </a:r>
          </a:p>
          <a:p>
            <a:pPr>
              <a:buFontTx/>
              <a:buChar char="•"/>
            </a:pPr>
            <a:r>
              <a:rPr lang="en-CA" sz="2400" dirty="0"/>
              <a:t>Those who do not meet this requirement can become an Associate of the ISC2</a:t>
            </a:r>
          </a:p>
          <a:p>
            <a:pPr>
              <a:buFontTx/>
              <a:buChar char="•"/>
            </a:pPr>
            <a:r>
              <a:rPr lang="en-CA" sz="2400" dirty="0"/>
              <a:t>3 years </a:t>
            </a:r>
            <a:r>
              <a:rPr lang="en-CA" sz="2400" dirty="0" smtClean="0"/>
              <a:t>experience recommended </a:t>
            </a:r>
            <a:r>
              <a:rPr lang="en-CA" sz="2400" dirty="0"/>
              <a:t>for CXCC104</a:t>
            </a:r>
            <a:endParaRPr lang="en-CA" sz="2400" i="1" dirty="0"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en-CA" sz="2400" dirty="0"/>
              <a:t>Consider the 10 domains.  How many of these do you have relevant working experience?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652683-1DA0-4231-9FA8-9F4A36E614D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Introduction and "Why be a CISSP?"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Opportunity to expand knowledge</a:t>
            </a:r>
          </a:p>
        </p:txBody>
      </p:sp>
      <p:sp>
        <p:nvSpPr>
          <p:cNvPr id="203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CA" sz="2400" dirty="0" err="1"/>
              <a:t>Shon</a:t>
            </a:r>
            <a:r>
              <a:rPr lang="en-CA" sz="2400" dirty="0"/>
              <a:t> Harris – 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400" dirty="0"/>
              <a:t>Studying for CISSP is an opportunity to broaden your security knowledge.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400" dirty="0"/>
              <a:t>Consider the benefits of the process of studying for the CISSP as important as obtaining the credential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400" dirty="0"/>
              <a:t>The exam is getting less US centric, a more global view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400" dirty="0"/>
              <a:t>Different ways to prepare for an exam:  read, classroom, CBT, practise </a:t>
            </a:r>
            <a:r>
              <a:rPr lang="en-CA" sz="2400" dirty="0" smtClean="0"/>
              <a:t>questions</a:t>
            </a:r>
            <a:endParaRPr lang="en-CA" sz="2400" dirty="0"/>
          </a:p>
          <a:p>
            <a:pPr>
              <a:lnSpc>
                <a:spcPct val="90000"/>
              </a:lnSpc>
            </a:pPr>
            <a:r>
              <a:rPr lang="en-CA" sz="2400" dirty="0">
                <a:hlinkClick r:id="rId3"/>
              </a:rPr>
              <a:t>http://cisspblog.logicalsecurity.com/2008/02/29/shon-harris-podcast-on-cissp-certification/</a:t>
            </a:r>
            <a:endParaRPr lang="en-CA" sz="2400" dirty="0"/>
          </a:p>
          <a:p>
            <a:pPr>
              <a:lnSpc>
                <a:spcPct val="90000"/>
              </a:lnSpc>
            </a:pPr>
            <a:endParaRPr lang="en-CA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652683-1DA0-4231-9FA8-9F4A36E614D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Introduction and "Why be a CISSP?"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What is required?</a:t>
            </a:r>
          </a:p>
        </p:txBody>
      </p:sp>
      <p:sp>
        <p:nvSpPr>
          <p:cNvPr id="2232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sz="2400"/>
              <a:t>To be certified as a CISSP, a candidate must: </a:t>
            </a:r>
          </a:p>
          <a:p>
            <a:pPr>
              <a:buFontTx/>
              <a:buChar char="•"/>
            </a:pPr>
            <a:r>
              <a:rPr lang="en-CA" sz="2400"/>
              <a:t>Have the required [5] number of years of </a:t>
            </a:r>
            <a:r>
              <a:rPr lang="en-CA" sz="2400">
                <a:hlinkClick r:id="rId3"/>
              </a:rPr>
              <a:t>professional experience</a:t>
            </a:r>
            <a:r>
              <a:rPr lang="en-CA" sz="2400"/>
              <a:t>, </a:t>
            </a:r>
          </a:p>
          <a:p>
            <a:pPr>
              <a:buFontTx/>
              <a:buChar char="•"/>
            </a:pPr>
            <a:r>
              <a:rPr lang="en-CA" sz="2400"/>
              <a:t>Pass the test with a scaled score of 700 points or greater, [250 questions, 6 hours]</a:t>
            </a:r>
          </a:p>
          <a:p>
            <a:pPr>
              <a:buFontTx/>
              <a:buChar char="•"/>
            </a:pPr>
            <a:r>
              <a:rPr lang="en-CA" sz="2400"/>
              <a:t>Submit a properly completed and executed endorsement form, </a:t>
            </a:r>
          </a:p>
          <a:p>
            <a:pPr>
              <a:buFontTx/>
              <a:buChar char="•"/>
            </a:pPr>
            <a:r>
              <a:rPr lang="en-CA" sz="2400"/>
              <a:t>Successfully clear the audit of his/her experience assertions, if his/her file is selected for audit, and </a:t>
            </a:r>
          </a:p>
          <a:p>
            <a:pPr>
              <a:buFontTx/>
              <a:buChar char="•"/>
            </a:pPr>
            <a:r>
              <a:rPr lang="en-CA" sz="2400"/>
              <a:t>Subscribe to the (ISC)² Code of Ethics.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652683-1DA0-4231-9FA8-9F4A36E614D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Introduction and "Why be a CISSP?"</a:t>
            </a:r>
            <a:endParaRPr lang="en-US"/>
          </a:p>
        </p:txBody>
      </p:sp>
      <p:sp>
        <p:nvSpPr>
          <p:cNvPr id="223236" name="AutoShape 4"/>
          <p:cNvSpPr>
            <a:spLocks/>
          </p:cNvSpPr>
          <p:nvPr/>
        </p:nvSpPr>
        <p:spPr bwMode="auto">
          <a:xfrm>
            <a:off x="7707312" y="3857628"/>
            <a:ext cx="1436688" cy="1016000"/>
          </a:xfrm>
          <a:prstGeom prst="borderCallout1">
            <a:avLst>
              <a:gd name="adj1" fmla="val 11250"/>
              <a:gd name="adj2" fmla="val -5306"/>
              <a:gd name="adj3" fmla="val 11093"/>
              <a:gd name="adj4" fmla="val -99227"/>
            </a:avLst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/>
            <a:r>
              <a:rPr lang="en-CA"/>
              <a:t>42 questions per hour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 dirty="0"/>
              <a:t>My responsibilities to </a:t>
            </a:r>
            <a:r>
              <a:rPr lang="en-CA" dirty="0" smtClean="0"/>
              <a:t>you</a:t>
            </a:r>
            <a:endParaRPr lang="en-CA" dirty="0"/>
          </a:p>
        </p:txBody>
      </p:sp>
      <p:sp>
        <p:nvSpPr>
          <p:cNvPr id="2211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en-CA" sz="2400" dirty="0"/>
              <a:t>Prepared for lectures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400" dirty="0"/>
              <a:t>Tests that reflect the curriculum</a:t>
            </a:r>
          </a:p>
          <a:p>
            <a:pPr lvl="1">
              <a:lnSpc>
                <a:spcPct val="90000"/>
              </a:lnSpc>
            </a:pPr>
            <a:r>
              <a:rPr lang="en-CA" sz="2000" dirty="0"/>
              <a:t>Test questions that will prepare you for exam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400" dirty="0"/>
              <a:t>Prepare you for the CISSP exam</a:t>
            </a:r>
          </a:p>
          <a:p>
            <a:pPr lvl="1">
              <a:lnSpc>
                <a:spcPct val="90000"/>
              </a:lnSpc>
            </a:pPr>
            <a:r>
              <a:rPr lang="en-CA" sz="2000" dirty="0"/>
              <a:t>Knowledge</a:t>
            </a:r>
          </a:p>
          <a:p>
            <a:pPr lvl="1">
              <a:lnSpc>
                <a:spcPct val="90000"/>
              </a:lnSpc>
            </a:pPr>
            <a:r>
              <a:rPr lang="en-CA" sz="2000" dirty="0"/>
              <a:t>Logistics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400" dirty="0"/>
              <a:t>Timely response to </a:t>
            </a:r>
            <a:r>
              <a:rPr lang="en-CA" sz="2400" dirty="0" smtClean="0"/>
              <a:t>emails (48 hours)</a:t>
            </a:r>
            <a:endParaRPr lang="en-CA" sz="2400" dirty="0"/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400" dirty="0"/>
              <a:t>Guidance towards Ryerson policies</a:t>
            </a:r>
          </a:p>
          <a:p>
            <a:pPr lvl="1">
              <a:lnSpc>
                <a:spcPct val="90000"/>
              </a:lnSpc>
            </a:pPr>
            <a:r>
              <a:rPr lang="en-CA" sz="2000" dirty="0"/>
              <a:t>Religious observance</a:t>
            </a:r>
          </a:p>
          <a:p>
            <a:pPr lvl="1">
              <a:lnSpc>
                <a:spcPct val="90000"/>
              </a:lnSpc>
            </a:pPr>
            <a:r>
              <a:rPr lang="en-CA" sz="2000" dirty="0"/>
              <a:t>Absence due to illness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652683-1DA0-4231-9FA8-9F4A36E614D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Introduction and "Why be a CISSP?"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 dirty="0"/>
              <a:t>Your </a:t>
            </a:r>
            <a:r>
              <a:rPr lang="en-CA" dirty="0" smtClean="0"/>
              <a:t>responsibilities</a:t>
            </a:r>
            <a:endParaRPr lang="en-CA" dirty="0"/>
          </a:p>
        </p:txBody>
      </p:sp>
      <p:sp>
        <p:nvSpPr>
          <p:cNvPr id="2222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en-CA" sz="2800" dirty="0" smtClean="0"/>
              <a:t>Prepare </a:t>
            </a:r>
            <a:r>
              <a:rPr lang="en-CA" sz="2800" dirty="0"/>
              <a:t>for lectures</a:t>
            </a:r>
          </a:p>
          <a:p>
            <a:pPr lvl="1">
              <a:lnSpc>
                <a:spcPct val="90000"/>
              </a:lnSpc>
            </a:pPr>
            <a:r>
              <a:rPr lang="en-CA" sz="2400" dirty="0"/>
              <a:t>Come to </a:t>
            </a:r>
            <a:r>
              <a:rPr lang="en-CA" sz="2400" dirty="0" smtClean="0"/>
              <a:t>class, on time, awake </a:t>
            </a:r>
            <a:r>
              <a:rPr lang="en-CA" sz="2400" dirty="0" smtClean="0">
                <a:sym typeface="Wingdings" pitchFamily="2" charset="2"/>
              </a:rPr>
              <a:t></a:t>
            </a:r>
            <a:endParaRPr lang="en-CA" sz="2400" dirty="0"/>
          </a:p>
          <a:p>
            <a:pPr lvl="1">
              <a:lnSpc>
                <a:spcPct val="90000"/>
              </a:lnSpc>
            </a:pPr>
            <a:r>
              <a:rPr lang="en-CA" sz="2400" dirty="0"/>
              <a:t>Keep up with the recommended reading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800" dirty="0"/>
              <a:t>Prepared for tests</a:t>
            </a:r>
          </a:p>
          <a:p>
            <a:pPr lvl="1">
              <a:lnSpc>
                <a:spcPct val="90000"/>
              </a:lnSpc>
            </a:pPr>
            <a:r>
              <a:rPr lang="en-CA" sz="2400" dirty="0"/>
              <a:t>Do lots of sample questions</a:t>
            </a:r>
          </a:p>
          <a:p>
            <a:pPr lvl="1">
              <a:lnSpc>
                <a:spcPct val="90000"/>
              </a:lnSpc>
            </a:pPr>
            <a:r>
              <a:rPr lang="en-CA" sz="2400" dirty="0"/>
              <a:t>Show up on time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800" dirty="0"/>
              <a:t>Communications</a:t>
            </a:r>
          </a:p>
          <a:p>
            <a:pPr lvl="1">
              <a:lnSpc>
                <a:spcPct val="90000"/>
              </a:lnSpc>
            </a:pPr>
            <a:r>
              <a:rPr lang="en-CA" sz="2400" dirty="0"/>
              <a:t>3 days after missed test to submit doctor’s note</a:t>
            </a:r>
          </a:p>
          <a:p>
            <a:pPr lvl="1">
              <a:lnSpc>
                <a:spcPct val="90000"/>
              </a:lnSpc>
            </a:pPr>
            <a:r>
              <a:rPr lang="en-CA" sz="2400" dirty="0"/>
              <a:t>First 2 weeks for special considerations</a:t>
            </a:r>
          </a:p>
          <a:p>
            <a:pPr lvl="1">
              <a:lnSpc>
                <a:spcPct val="90000"/>
              </a:lnSpc>
            </a:pPr>
            <a:r>
              <a:rPr lang="en-CA" sz="2400" dirty="0"/>
              <a:t>4 weeks in is the last “drop date”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652683-1DA0-4231-9FA8-9F4A36E614D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Introduction and "Why be a CISSP?"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Please Introduce </a:t>
            </a:r>
            <a:r>
              <a:rPr lang="en-US" dirty="0"/>
              <a:t>Y</a:t>
            </a:r>
            <a:r>
              <a:rPr lang="en-US" dirty="0" smtClean="0"/>
              <a:t>ourself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Your name</a:t>
            </a:r>
          </a:p>
          <a:p>
            <a:r>
              <a:rPr lang="en-US" sz="2800" dirty="0" smtClean="0"/>
              <a:t>Your industry</a:t>
            </a:r>
          </a:p>
          <a:p>
            <a:pPr lvl="1"/>
            <a:r>
              <a:rPr lang="en-US" sz="2400" dirty="0" smtClean="0"/>
              <a:t>finance, retail, entertainment, public sector…</a:t>
            </a:r>
          </a:p>
          <a:p>
            <a:pPr lvl="1"/>
            <a:r>
              <a:rPr lang="en-US" sz="2400" dirty="0" smtClean="0"/>
              <a:t>You may give a plug for your company if you want!</a:t>
            </a:r>
          </a:p>
          <a:p>
            <a:r>
              <a:rPr lang="en-US" sz="2800" dirty="0" smtClean="0"/>
              <a:t>Your position and department</a:t>
            </a:r>
          </a:p>
          <a:p>
            <a:r>
              <a:rPr lang="en-CA" sz="2800" dirty="0" smtClean="0"/>
              <a:t>About you...</a:t>
            </a:r>
          </a:p>
          <a:p>
            <a:pPr lvl="1"/>
            <a:r>
              <a:rPr lang="en-CA" sz="2400" dirty="0" smtClean="0"/>
              <a:t>Why are you studying for CISSP?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652683-1DA0-4231-9FA8-9F4A36E614D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Introduction and "Why be a CISSP?"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/>
              <a:t>Introductions…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CA" sz="2000" b="1" dirty="0"/>
              <a:t>Ann Marie </a:t>
            </a:r>
            <a:r>
              <a:rPr lang="en-CA" sz="2000" b="1" dirty="0" smtClean="0"/>
              <a:t>Westgate</a:t>
            </a:r>
          </a:p>
          <a:p>
            <a:pPr>
              <a:buNone/>
            </a:pPr>
            <a:r>
              <a:rPr lang="en-CA" sz="1800" b="1" dirty="0" smtClean="0"/>
              <a:t>AnnMarie.Westgate@ryerson.ca</a:t>
            </a:r>
            <a:endParaRPr lang="en-CA" sz="1800" b="1" dirty="0"/>
          </a:p>
          <a:p>
            <a:r>
              <a:rPr lang="en-CA" sz="2000" dirty="0"/>
              <a:t>Senior Information Security Specialist, Canadian Tire Corporation </a:t>
            </a:r>
          </a:p>
          <a:p>
            <a:r>
              <a:rPr lang="en-CA" sz="2000" dirty="0"/>
              <a:t>Security consultant, TELUS Security Solutions</a:t>
            </a:r>
          </a:p>
          <a:p>
            <a:pPr>
              <a:buFontTx/>
              <a:buChar char="•"/>
            </a:pPr>
            <a:r>
              <a:rPr lang="en-CA" sz="2000" dirty="0"/>
              <a:t>Software Engineer, Sun Microsystems (Kerberos, Linux runtime environment, Zones)</a:t>
            </a:r>
          </a:p>
          <a:p>
            <a:r>
              <a:rPr lang="en-CA" sz="2000" dirty="0"/>
              <a:t>Device driver </a:t>
            </a:r>
            <a:r>
              <a:rPr lang="en-CA" sz="2000" dirty="0" smtClean="0"/>
              <a:t>developer, </a:t>
            </a:r>
            <a:r>
              <a:rPr lang="en-CA" sz="2000" dirty="0" err="1" smtClean="0"/>
              <a:t>Digi</a:t>
            </a:r>
            <a:r>
              <a:rPr lang="en-CA" sz="2000" dirty="0" smtClean="0"/>
              <a:t> International</a:t>
            </a:r>
            <a:endParaRPr lang="en-CA" sz="2000" dirty="0"/>
          </a:p>
          <a:p>
            <a:pPr>
              <a:buNone/>
            </a:pPr>
            <a:endParaRPr lang="en-CA" sz="2800" dirty="0"/>
          </a:p>
          <a:p>
            <a:endParaRPr lang="en-CA" sz="2800" dirty="0"/>
          </a:p>
        </p:txBody>
      </p:sp>
      <p:pic>
        <p:nvPicPr>
          <p:cNvPr id="10" name="Content Placeholder 9" descr="DIGI LOGO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7643834" y="4071942"/>
            <a:ext cx="1093124" cy="993371"/>
          </a:xfr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652683-1DA0-4231-9FA8-9F4A36E614D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z="1000" smtClean="0"/>
              <a:t>Introduction and "Why be a CISSP?"</a:t>
            </a:r>
            <a:endParaRPr lang="en-US" sz="1000" dirty="0"/>
          </a:p>
        </p:txBody>
      </p:sp>
      <p:pic>
        <p:nvPicPr>
          <p:cNvPr id="6" name="Picture 5" descr="Canadian_Tir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2000240"/>
            <a:ext cx="3448050" cy="1123950"/>
          </a:xfrm>
          <a:prstGeom prst="rect">
            <a:avLst/>
          </a:prstGeom>
        </p:spPr>
      </p:pic>
      <p:pic>
        <p:nvPicPr>
          <p:cNvPr id="7" name="Picture 6" descr="logoTelusFriendly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9322" y="3357562"/>
            <a:ext cx="2000250" cy="581025"/>
          </a:xfrm>
          <a:prstGeom prst="rect">
            <a:avLst/>
          </a:prstGeom>
        </p:spPr>
      </p:pic>
      <p:pic>
        <p:nvPicPr>
          <p:cNvPr id="8" name="Picture 7" descr="sun_log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6314" y="4286256"/>
            <a:ext cx="2241192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 dirty="0" smtClean="0"/>
              <a:t>Contact information</a:t>
            </a:r>
            <a:endParaRPr lang="en-CA" dirty="0"/>
          </a:p>
        </p:txBody>
      </p:sp>
      <p:sp>
        <p:nvSpPr>
          <p:cNvPr id="2048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sz="2000" b="1" dirty="0"/>
              <a:t>Ann Marie </a:t>
            </a:r>
            <a:r>
              <a:rPr lang="en-CA" sz="2000" b="1" dirty="0" smtClean="0"/>
              <a:t>Westgate</a:t>
            </a:r>
          </a:p>
          <a:p>
            <a:r>
              <a:rPr lang="en-CA" sz="1800" dirty="0" smtClean="0"/>
              <a:t>Email:  </a:t>
            </a:r>
            <a:r>
              <a:rPr lang="en-CA" sz="1800" dirty="0" smtClean="0">
                <a:hlinkClick r:id="rId3"/>
              </a:rPr>
              <a:t>AnnMarie.Westgate@ryerson.ca</a:t>
            </a:r>
            <a:r>
              <a:rPr lang="en-CA" sz="1800" dirty="0" smtClean="0"/>
              <a:t> </a:t>
            </a:r>
            <a:endParaRPr lang="en-CA" sz="1800" dirty="0"/>
          </a:p>
          <a:p>
            <a:r>
              <a:rPr lang="en-CA" sz="1800" dirty="0" smtClean="0"/>
              <a:t>Please use ONLY this email address</a:t>
            </a:r>
          </a:p>
          <a:p>
            <a:r>
              <a:rPr lang="en-CA" sz="1800" dirty="0" smtClean="0"/>
              <a:t>I will endeavour to reply to emails within 48 hours</a:t>
            </a:r>
          </a:p>
          <a:p>
            <a:endParaRPr lang="en-CA" sz="2800" dirty="0"/>
          </a:p>
          <a:p>
            <a:endParaRPr lang="en-CA" sz="28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z="1000" smtClean="0"/>
              <a:t>Introduction and "Why be a CISSP?"</a:t>
            </a:r>
            <a:endParaRPr lang="en-US" sz="1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652683-1DA0-4231-9FA8-9F4A36E614D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CXCC 104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Official text is Sybex CISSP Study Guide, 4</a:t>
            </a:r>
            <a:r>
              <a:rPr lang="en-US" baseline="30000" dirty="0" smtClean="0"/>
              <a:t>th</a:t>
            </a:r>
            <a:r>
              <a:rPr lang="en-US" dirty="0" smtClean="0"/>
              <a:t> Edition (Recommended)</a:t>
            </a:r>
          </a:p>
          <a:p>
            <a:r>
              <a:rPr lang="en-US" dirty="0" smtClean="0"/>
              <a:t>Apply for your Ryerson email address:</a:t>
            </a:r>
          </a:p>
          <a:p>
            <a:pPr lvl="1"/>
            <a:r>
              <a:rPr lang="en-US" dirty="0" smtClean="0">
                <a:hlinkClick r:id="rId3"/>
              </a:rPr>
              <a:t>http://www.ryerson.ca/accounts/</a:t>
            </a:r>
            <a:endParaRPr lang="en-US" dirty="0" smtClean="0"/>
          </a:p>
          <a:p>
            <a:pPr lvl="1"/>
            <a:r>
              <a:rPr lang="en-US" dirty="0" smtClean="0"/>
              <a:t>Need student number, date of birth, first and last name that you registered with</a:t>
            </a:r>
          </a:p>
          <a:p>
            <a:r>
              <a:rPr lang="en-US" dirty="0" smtClean="0"/>
              <a:t>Blackboard access</a:t>
            </a:r>
          </a:p>
          <a:p>
            <a:pPr lvl="1"/>
            <a:r>
              <a:rPr lang="en-US" dirty="0" smtClean="0">
                <a:hlinkClick r:id="rId4"/>
              </a:rPr>
              <a:t>http://my.ryerson.ca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652683-1DA0-4231-9FA8-9F4A36E614D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Introduction and "Why be a CISSP?"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Class Schedule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Official </a:t>
            </a:r>
            <a:r>
              <a:rPr lang="en-US" i="1" dirty="0" smtClean="0"/>
              <a:t>text</a:t>
            </a:r>
            <a:r>
              <a:rPr lang="en-US" dirty="0" smtClean="0"/>
              <a:t> is </a:t>
            </a:r>
            <a:r>
              <a:rPr lang="en-US" dirty="0" err="1" smtClean="0"/>
              <a:t>Sybex</a:t>
            </a:r>
            <a:r>
              <a:rPr lang="en-US" dirty="0" smtClean="0"/>
              <a:t> CISSP Study Guide, 4th Edition</a:t>
            </a:r>
          </a:p>
          <a:p>
            <a:r>
              <a:rPr lang="en-US" dirty="0" smtClean="0"/>
              <a:t>Class is 14 weeks</a:t>
            </a:r>
          </a:p>
          <a:p>
            <a:r>
              <a:rPr lang="en-US" dirty="0" smtClean="0"/>
              <a:t>6:30 – 9:30 with 15 minute break</a:t>
            </a:r>
          </a:p>
          <a:p>
            <a:r>
              <a:rPr lang="en-US" dirty="0" smtClean="0"/>
              <a:t>There are no marked assignments</a:t>
            </a:r>
          </a:p>
          <a:p>
            <a:r>
              <a:rPr lang="en-US" dirty="0" smtClean="0"/>
              <a:t>Outline / content is subject to change </a:t>
            </a:r>
          </a:p>
          <a:p>
            <a:endParaRPr lang="en-US" dirty="0" smtClean="0"/>
          </a:p>
          <a:p>
            <a:r>
              <a:rPr lang="en-US" dirty="0" smtClean="0"/>
              <a:t>Test 1 = 30%</a:t>
            </a:r>
          </a:p>
          <a:p>
            <a:pPr lvl="1"/>
            <a:r>
              <a:rPr lang="en-US" dirty="0" smtClean="0"/>
              <a:t>63 questions, 1.5 hrs</a:t>
            </a:r>
          </a:p>
          <a:p>
            <a:r>
              <a:rPr lang="en-US" dirty="0" smtClean="0"/>
              <a:t>Test 2 = 30%</a:t>
            </a:r>
          </a:p>
          <a:p>
            <a:pPr lvl="1"/>
            <a:r>
              <a:rPr lang="en-US" dirty="0" smtClean="0"/>
              <a:t>63 questions, 1.5 hrs</a:t>
            </a:r>
          </a:p>
          <a:p>
            <a:r>
              <a:rPr lang="en-US" dirty="0" smtClean="0"/>
              <a:t>Final = 40%</a:t>
            </a:r>
          </a:p>
          <a:p>
            <a:pPr lvl="1"/>
            <a:r>
              <a:rPr lang="en-US" dirty="0" smtClean="0"/>
              <a:t>125 questions, 3 hrs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84BF3-DD52-4E48-B825-25FC64E6B5B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Introduction and "Why be a CISSP?"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Fire procedures</a:t>
            </a:r>
          </a:p>
          <a:p>
            <a:r>
              <a:rPr lang="en-US" sz="2400" dirty="0" smtClean="0"/>
              <a:t>Emergency pull alarm</a:t>
            </a:r>
          </a:p>
          <a:p>
            <a:r>
              <a:rPr lang="en-US" sz="2400" dirty="0" smtClean="0"/>
              <a:t>Location of washrooms</a:t>
            </a:r>
          </a:p>
          <a:p>
            <a:r>
              <a:rPr lang="en-US" sz="2400" dirty="0" smtClean="0"/>
              <a:t>Location of coffee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No eating or drinking in the lab</a:t>
            </a:r>
          </a:p>
          <a:p>
            <a:pPr lvl="1"/>
            <a:r>
              <a:rPr lang="en-US" sz="2000" dirty="0" smtClean="0"/>
              <a:t>Non-spill containers are ok</a:t>
            </a:r>
          </a:p>
          <a:p>
            <a:pPr lvl="1"/>
            <a:r>
              <a:rPr lang="en-US" sz="2000" dirty="0" smtClean="0"/>
              <a:t>Water is ok if it has a cover</a:t>
            </a:r>
          </a:p>
          <a:p>
            <a:r>
              <a:rPr lang="en-US" sz="2400" dirty="0" smtClean="0"/>
              <a:t>Power off your computer at the end of each class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400" dirty="0" smtClean="0"/>
              <a:t>Ryerson </a:t>
            </a:r>
            <a:r>
              <a:rPr lang="en-US" sz="2400" dirty="0"/>
              <a:t>Policies for:</a:t>
            </a:r>
          </a:p>
          <a:p>
            <a:pPr lvl="1"/>
            <a:r>
              <a:rPr lang="en-US" sz="2000" dirty="0"/>
              <a:t>Missed tests, final exam</a:t>
            </a:r>
          </a:p>
          <a:p>
            <a:pPr lvl="1"/>
            <a:r>
              <a:rPr lang="en-US" sz="2000" dirty="0"/>
              <a:t>Religious observance</a:t>
            </a:r>
          </a:p>
          <a:p>
            <a:pPr lvl="1"/>
            <a:r>
              <a:rPr lang="en-US" sz="2000" dirty="0"/>
              <a:t>Drop </a:t>
            </a:r>
            <a:r>
              <a:rPr lang="en-US" sz="2000" dirty="0" smtClean="0"/>
              <a:t>deadline is </a:t>
            </a:r>
            <a:r>
              <a:rPr lang="en-US" sz="2000" dirty="0"/>
              <a:t>lesson 4</a:t>
            </a:r>
          </a:p>
          <a:p>
            <a:endParaRPr lang="en-US" dirty="0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/>
          <a:srcRect l="10840" t="2355" r="13278" b="18697"/>
          <a:stretch>
            <a:fillRect/>
          </a:stretch>
        </p:blipFill>
        <p:spPr bwMode="auto">
          <a:xfrm>
            <a:off x="7143736" y="0"/>
            <a:ext cx="200026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 bwMode="auto">
          <a:xfrm rot="5400000" flipH="1" flipV="1">
            <a:off x="6786574" y="357194"/>
            <a:ext cx="2714620" cy="2000232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18900000">
              <a:srgbClr val="FF0000">
                <a:alpha val="50000"/>
              </a:srgbClr>
            </a:innerShdw>
          </a:effectLst>
        </p:spPr>
      </p:cxn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652683-1DA0-4231-9FA8-9F4A36E614D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Introduction and "Why be a CISSP?"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Missed Test Policy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b="1" dirty="0" smtClean="0"/>
              <a:t>Medical grounds:  </a:t>
            </a:r>
            <a:r>
              <a:rPr lang="en-US" sz="1600" dirty="0" smtClean="0"/>
              <a:t>You must provide a signed medical form (available at http://www.ryerson.ca/senate/forms/medical.pdf ) within </a:t>
            </a:r>
            <a:r>
              <a:rPr lang="en-US" sz="1600" b="1" dirty="0" smtClean="0"/>
              <a:t>3 days</a:t>
            </a:r>
            <a:r>
              <a:rPr lang="en-US" sz="1600" dirty="0" smtClean="0"/>
              <a:t> from the missed assignment/test due date </a:t>
            </a:r>
          </a:p>
          <a:p>
            <a:r>
              <a:rPr lang="en-US" sz="1600" b="1" dirty="0" smtClean="0"/>
              <a:t>Religious grounds:  </a:t>
            </a:r>
            <a:r>
              <a:rPr lang="en-US" sz="1600" dirty="0" smtClean="0"/>
              <a:t>You must complete the religious observance form and submit it within the first 2 weeks of class</a:t>
            </a:r>
          </a:p>
          <a:p>
            <a:r>
              <a:rPr lang="en-US" sz="1600" b="1" dirty="0" smtClean="0"/>
              <a:t>Compassionate grounds:  </a:t>
            </a:r>
            <a:r>
              <a:rPr lang="en-US" sz="1600" dirty="0" smtClean="0"/>
              <a:t>Requires approval.  Vacation or business travel is not considered grounds for requesting a make-up test.  </a:t>
            </a:r>
          </a:p>
          <a:p>
            <a:r>
              <a:rPr lang="en-US" sz="1600" dirty="0" smtClean="0"/>
              <a:t>Continuing Education will invigilate a make up test for these legit reasons for missing the final test of the course; this make-up test will be on a Saturday morning at 9 am sometime after the end of term; the make-up test will likely be in a different format than the original test </a:t>
            </a:r>
          </a:p>
          <a:p>
            <a:r>
              <a:rPr lang="en-US" sz="1600" b="1" dirty="0" smtClean="0"/>
              <a:t>It is YOUR responsibility to follow Ryerson University policy</a:t>
            </a:r>
            <a:r>
              <a:rPr lang="en-US" sz="1600" dirty="0" smtClean="0"/>
              <a:t> (and deadlines</a:t>
            </a:r>
            <a:r>
              <a:rPr lang="en-US" sz="2200" dirty="0" smtClean="0"/>
              <a:t>) </a:t>
            </a:r>
            <a:r>
              <a:rPr lang="en-US" sz="1600" b="1" dirty="0" smtClean="0"/>
              <a:t>prescribed in the various Policies </a:t>
            </a:r>
          </a:p>
          <a:p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652683-1DA0-4231-9FA8-9F4A36E614D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Introduction and "Why be a CISSP?"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What is the CISSP</a:t>
            </a:r>
          </a:p>
        </p:txBody>
      </p:sp>
      <p:sp>
        <p:nvSpPr>
          <p:cNvPr id="205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/>
              <a:t>ISC</a:t>
            </a:r>
            <a:r>
              <a:rPr lang="en-CA" baseline="30000"/>
              <a:t>2</a:t>
            </a:r>
            <a:r>
              <a:rPr lang="en-CA"/>
              <a:t>  - International Information Systems Security Certifications Consortium, Inc. </a:t>
            </a:r>
          </a:p>
          <a:p>
            <a:endParaRPr lang="en-CA" baseline="30000"/>
          </a:p>
          <a:p>
            <a:r>
              <a:rPr lang="en-CA"/>
              <a:t>CISSP:  Certified Information Systems Security Professional</a:t>
            </a:r>
          </a:p>
          <a:p>
            <a:endParaRPr lang="en-CA"/>
          </a:p>
          <a:p>
            <a:r>
              <a:rPr lang="en-CA"/>
              <a:t>CBK: 10 Common Bodies of Knowledge</a:t>
            </a:r>
          </a:p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652683-1DA0-4231-9FA8-9F4A36E614D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Introduction and "Why be a CISSP?"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Common Body of Knowledge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Tx/>
              <a:buAutoNum type="arabicPeriod"/>
            </a:pPr>
            <a:r>
              <a:rPr lang="en-CA" sz="2000" dirty="0"/>
              <a:t>Information Security and Risk Management</a:t>
            </a:r>
          </a:p>
          <a:p>
            <a:pPr marL="457200" indent="-457200">
              <a:buFontTx/>
              <a:buAutoNum type="arabicPeriod"/>
            </a:pPr>
            <a:r>
              <a:rPr lang="en-CA" sz="2000" dirty="0"/>
              <a:t>Access Control</a:t>
            </a:r>
          </a:p>
          <a:p>
            <a:pPr marL="457200" indent="-457200">
              <a:buFontTx/>
              <a:buAutoNum type="arabicPeriod"/>
            </a:pPr>
            <a:r>
              <a:rPr lang="en-CA" sz="2000" dirty="0"/>
              <a:t>Cryptography</a:t>
            </a:r>
          </a:p>
          <a:p>
            <a:pPr marL="457200" indent="-457200">
              <a:buFontTx/>
              <a:buAutoNum type="arabicPeriod"/>
            </a:pPr>
            <a:r>
              <a:rPr lang="en-CA" sz="2000" dirty="0"/>
              <a:t>Physical (Environmental) Security</a:t>
            </a:r>
          </a:p>
          <a:p>
            <a:pPr marL="457200" indent="-457200">
              <a:buFontTx/>
              <a:buAutoNum type="arabicPeriod"/>
            </a:pPr>
            <a:r>
              <a:rPr lang="en-CA" sz="2000" dirty="0"/>
              <a:t>Security Architecture and Design</a:t>
            </a:r>
          </a:p>
          <a:p>
            <a:pPr marL="457200" indent="-457200">
              <a:buFontTx/>
              <a:buAutoNum type="arabicPeriod"/>
            </a:pPr>
            <a:r>
              <a:rPr lang="en-CA" sz="2000" dirty="0"/>
              <a:t>Business Continuity and Disaster Recovery Planning</a:t>
            </a:r>
          </a:p>
          <a:p>
            <a:pPr marL="457200" indent="-457200">
              <a:buFontTx/>
              <a:buAutoNum type="arabicPeriod"/>
            </a:pPr>
            <a:r>
              <a:rPr lang="en-CA" sz="2000" dirty="0"/>
              <a:t>Telecommunications and Network Security</a:t>
            </a:r>
          </a:p>
          <a:p>
            <a:pPr marL="457200" indent="-457200">
              <a:buFontTx/>
              <a:buAutoNum type="arabicPeriod"/>
            </a:pPr>
            <a:r>
              <a:rPr lang="en-CA" sz="2000" dirty="0"/>
              <a:t>Applications Security</a:t>
            </a:r>
          </a:p>
          <a:p>
            <a:pPr marL="457200" indent="-457200">
              <a:buFontTx/>
              <a:buAutoNum type="arabicPeriod"/>
            </a:pPr>
            <a:r>
              <a:rPr lang="en-CA" sz="2000" dirty="0"/>
              <a:t>Operations Security</a:t>
            </a:r>
          </a:p>
          <a:p>
            <a:pPr marL="457200" indent="-457200">
              <a:buFontTx/>
              <a:buAutoNum type="arabicPeriod"/>
            </a:pPr>
            <a:r>
              <a:rPr lang="en-CA" sz="2000" dirty="0"/>
              <a:t>Legal, Regulations, Compliance and Investigations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652683-1DA0-4231-9FA8-9F4A36E614D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Introduction and "Why be a CISSP?"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4005</TotalTime>
  <Words>1144</Words>
  <PresentationFormat>On-screen Show (4:3)</PresentationFormat>
  <Paragraphs>182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Blank Presentation</vt:lpstr>
      <vt:lpstr>Introduction and  Why be a CISSP? </vt:lpstr>
      <vt:lpstr>Introductions…</vt:lpstr>
      <vt:lpstr>Contact information</vt:lpstr>
      <vt:lpstr>CXCC 104</vt:lpstr>
      <vt:lpstr>Class Schedule</vt:lpstr>
      <vt:lpstr>Ground Rules</vt:lpstr>
      <vt:lpstr>Missed Test Policy</vt:lpstr>
      <vt:lpstr>What is the CISSP</vt:lpstr>
      <vt:lpstr>Common Body of Knowledge</vt:lpstr>
      <vt:lpstr>Why be a CISSP?</vt:lpstr>
      <vt:lpstr>Why be a CISSP?</vt:lpstr>
      <vt:lpstr>Recognition for what you know</vt:lpstr>
      <vt:lpstr>Opportunity to expand knowledge</vt:lpstr>
      <vt:lpstr>What is required?</vt:lpstr>
      <vt:lpstr>My responsibilities to you</vt:lpstr>
      <vt:lpstr>Your responsibilities</vt:lpstr>
      <vt:lpstr>Please Introduce Yourself</vt:lpstr>
    </vt:vector>
  </TitlesOfParts>
  <Company>Ryerson University, The Chang School of Business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Information Security and Risk Management</dc:subject>
  <dc:creator>Ann Marie Westgate</dc:creator>
  <cp:lastModifiedBy>Ann Marie</cp:lastModifiedBy>
  <cp:revision>164</cp:revision>
  <dcterms:modified xsi:type="dcterms:W3CDTF">2010-01-13T03:58:43Z</dcterms:modified>
</cp:coreProperties>
</file>